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709"/>
  </p:normalViewPr>
  <p:slideViewPr>
    <p:cSldViewPr snapToGrid="0">
      <p:cViewPr varScale="1">
        <p:scale>
          <a:sx n="30" d="100"/>
          <a:sy n="30" d="100"/>
        </p:scale>
        <p:origin x="216" y="2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B3297-E3E6-294C-9247-BB2667E720FD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CFD3C-0924-4149-AC4C-83FEEB62C3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5204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C1B28-B407-1E42-4A9C-63DE92AFE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A2BDB-70E3-8E6F-7248-D59AA2E99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2AC47-F8AA-532D-7706-AE0B507F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BBBD0E-2383-3A54-3FAE-12F29BB41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99CBE4-5FBC-7EAE-646B-66FA10F3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055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D2D94-22B2-2020-9952-2DBC0D5AC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B8087D-60EA-2E9E-D7E7-0269C2CA7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1E40D-E984-9452-9EC9-7CBAB8847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E90FEF-0A13-923E-67E2-CDF2A899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19E14-4456-C95A-BA49-BC1793519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5160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9183E7-1353-CA7F-742D-02A96FC43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83043-49C7-D7B3-F577-40839D308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ED8025-16BC-34E9-4B3E-C8CA404E8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ACF018-30B2-9B8A-1E59-445BD0B8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24953C-1C7E-9F2C-F7E6-F8CA91AE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9281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A311-915D-B547-2BCC-F0BD9979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0DDAAF-8DAB-E3D4-604A-5ED56ECBC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8F529-E1EE-8D9D-C6FC-C9951978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6B6605-5066-FB4B-2809-E55270FC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C98E0D-3CFC-A22A-1023-CC3BB8E8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20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EBE1F-4FA4-D539-BDE0-1D89A2707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C6EF69-BCC5-0267-8765-B12A9D91E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795A5-6A27-3F38-1C24-6CF349F8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43748-386B-96E0-C3FA-3D0F99C0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546A6-6FB3-A3A1-3C51-D1EA95BEA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1751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F4373-663D-0B95-43B4-BF16A44D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716CE5-7ECA-AAFE-67ED-0C396BAD9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BA1CF2-64DA-3970-FC3A-6862A9819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978109-E536-C467-FC31-86293D169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F455E-599B-B90A-19CA-5FEF122DD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F5EEA0-C069-590E-AE50-91D68E86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495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F7F56-DE72-C112-3E9B-0C0FD8D39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750EFD-7808-9AF7-3D2A-3159F0E6A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9B520E-93D5-D622-81B0-CB5E58C63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846D5-998E-8767-7BDC-EC5D738C4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F87742-899D-024F-ADFA-25B0FBE8D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F88256-E605-28B2-E8FA-22D9E376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77FACF-60A4-F771-C8B5-9BCD5735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1FD886-5440-4888-1DB3-79FED953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25340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CBD63-B128-D31C-75F2-80B73A33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88A828-4013-E3DE-BDFD-25376E6F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B9524C-99B6-2F7E-765B-E7DB2F74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2D311C-6866-A24B-E816-0B3C1DE96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405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1677CE-9C7D-7CE5-3BD9-019F8AAC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CC186C-E356-A9B7-1BAF-57CCA533D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36877E-1CC6-FB33-91B4-E8EECA8B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202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300D2-E8FC-CC19-E4FC-8D2729E6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84E596-8B96-5250-2A6D-957A1200B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3767AF-4FFA-12C3-47DA-37C91F1BD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734AA7-E4DC-D43B-A6EA-98211DC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AFB0D-AEDF-3ED0-8575-B7AD9729B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16FD4A-4873-9CAC-ECEA-B035BE78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193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6691-3256-F6A8-7601-83987BAFD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77734F-6204-B633-5C1C-68C749980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E8071F-B7A4-B8C4-23B6-766C773D9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6663B-CBDC-B5F4-6831-9C990662A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D04B5-15FC-D454-41EE-5797F805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4AEDB-231B-9FC4-2647-3A565A61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327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917C86-5B04-4D22-0AB8-60F6A93D3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9501F-C69E-7747-09C8-5D1CF93B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7814C-279A-483A-8580-38659760F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F82B3-454C-DB70-032D-63393AA12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90F72-AF06-7ABA-A82C-87FD684B2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083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CC59C4E-C45D-3F96-DC84-CFFC5719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471" y="6245934"/>
            <a:ext cx="627529" cy="61206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04BC1-9432-DDF6-3068-126851ADD8AF}"/>
              </a:ext>
            </a:extLst>
          </p:cNvPr>
          <p:cNvSpPr txBox="1"/>
          <p:nvPr/>
        </p:nvSpPr>
        <p:spPr>
          <a:xfrm>
            <a:off x="7177414" y="2967335"/>
            <a:ext cx="50834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기본형과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객체 타입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44FD1D-95A0-891A-0DE0-FDEAC95C3B0A}"/>
              </a:ext>
            </a:extLst>
          </p:cNvPr>
          <p:cNvSpPr txBox="1"/>
          <p:nvPr/>
        </p:nvSpPr>
        <p:spPr>
          <a:xfrm>
            <a:off x="9814915" y="3890665"/>
            <a:ext cx="1428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D0Dam</a:t>
            </a:r>
            <a:endParaRPr kumimoji="1" lang="ko-Kore-KR" altLang="en-US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C8A621C-416A-A728-037D-EB343D39A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880" y="0"/>
            <a:ext cx="4456069" cy="2981110"/>
          </a:xfrm>
          <a:prstGeom prst="rect">
            <a:avLst/>
          </a:prstGeom>
        </p:spPr>
      </p:pic>
      <p:pic>
        <p:nvPicPr>
          <p:cNvPr id="14" name="그림 13" descr="포유류, 소파, 집고양이, 좌석이(가) 표시된 사진&#10;&#10;자동 생성된 설명">
            <a:extLst>
              <a:ext uri="{FF2B5EF4-FFF2-40B4-BE49-F238E27FC236}">
                <a16:creationId xmlns:a16="http://schemas.microsoft.com/office/drawing/2014/main" id="{BDA0FCDB-FF56-476F-156D-E2BEAE59A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44548">
            <a:off x="1998426" y="2261910"/>
            <a:ext cx="5076836" cy="3384557"/>
          </a:xfrm>
          <a:prstGeom prst="rect">
            <a:avLst/>
          </a:prstGeom>
        </p:spPr>
      </p:pic>
      <p:pic>
        <p:nvPicPr>
          <p:cNvPr id="16" name="그림 15" descr="고양이, 앉아있는, 실내, 하얀색이(가) 표시된 사진&#10;&#10;자동 생성된 설명">
            <a:extLst>
              <a:ext uri="{FF2B5EF4-FFF2-40B4-BE49-F238E27FC236}">
                <a16:creationId xmlns:a16="http://schemas.microsoft.com/office/drawing/2014/main" id="{79F959D7-4833-BC0A-8094-103C63938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24571">
            <a:off x="-93778" y="4693882"/>
            <a:ext cx="3641944" cy="2043041"/>
          </a:xfrm>
          <a:prstGeom prst="rect">
            <a:avLst/>
          </a:prstGeom>
        </p:spPr>
      </p:pic>
      <p:pic>
        <p:nvPicPr>
          <p:cNvPr id="5" name="그림 4" descr="사람, 실내, 젊은, 닫기이(가) 표시된 사진&#10;&#10;자동 생성된 설명">
            <a:extLst>
              <a:ext uri="{FF2B5EF4-FFF2-40B4-BE49-F238E27FC236}">
                <a16:creationId xmlns:a16="http://schemas.microsoft.com/office/drawing/2014/main" id="{226A2639-41D3-E2D0-F2B8-8A0DF2810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053275">
            <a:off x="280003" y="446393"/>
            <a:ext cx="4390488" cy="251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2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836FAC-6D0F-38A4-2ADF-7D7EC3649D06}"/>
              </a:ext>
            </a:extLst>
          </p:cNvPr>
          <p:cNvSpPr txBox="1"/>
          <p:nvPr/>
        </p:nvSpPr>
        <p:spPr>
          <a:xfrm>
            <a:off x="0" y="1683157"/>
            <a:ext cx="5019323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Undefined: undefined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라는 유일한 요소를 가집니다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Null: null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이라는 유일한 요소를 가집니다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Boolean: false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와 </a:t>
            </a: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true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라는 두 원소를 가집니다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Number: 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모든 숫자들의 집합니다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BigInt</a:t>
            </a: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더욱 자세한 정수들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소수와 같은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)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의 집합니다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String: 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모든 문자열들의 집합니다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Symbol: 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모든 심볼들의 집합입니다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" altLang="ko-Kore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Object: 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모든 객체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함수와 배열을 포함한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)</a:t>
            </a:r>
            <a:r>
              <a:rPr lang="ko-KR" altLang="en-US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들의 집합입니다</a:t>
            </a:r>
            <a:r>
              <a:rPr lang="en-US" altLang="ko-KR" sz="16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4164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기본형과 객체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FE2384-E43F-456F-1854-4E7DB0AAB331}"/>
              </a:ext>
            </a:extLst>
          </p:cNvPr>
          <p:cNvSpPr txBox="1"/>
          <p:nvPr/>
        </p:nvSpPr>
        <p:spPr>
          <a:xfrm>
            <a:off x="5631305" y="923330"/>
            <a:ext cx="1192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AB243-2900-C069-800A-5E13EA2EBE3E}"/>
              </a:ext>
            </a:extLst>
          </p:cNvPr>
          <p:cNvSpPr txBox="1"/>
          <p:nvPr/>
        </p:nvSpPr>
        <p:spPr>
          <a:xfrm>
            <a:off x="8272072" y="3167390"/>
            <a:ext cx="1189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B2AAF2-AC7D-1E8D-6DD3-CBC327AC249E}"/>
              </a:ext>
            </a:extLst>
          </p:cNvPr>
          <p:cNvSpPr txBox="1"/>
          <p:nvPr/>
        </p:nvSpPr>
        <p:spPr>
          <a:xfrm>
            <a:off x="5499522" y="5411450"/>
            <a:ext cx="1338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Number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411117-989F-AAC7-3477-7A03488ECCE3}"/>
              </a:ext>
            </a:extLst>
          </p:cNvPr>
          <p:cNvSpPr txBox="1"/>
          <p:nvPr/>
        </p:nvSpPr>
        <p:spPr>
          <a:xfrm>
            <a:off x="2219175" y="4651623"/>
            <a:ext cx="142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BM JUA OTF" panose="02020603020101020101" pitchFamily="18" charset="-127"/>
                <a:ea typeface="BM JUA OTF" panose="02020603020101020101" pitchFamily="18" charset="-127"/>
              </a:rPr>
              <a:t>Boolean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D2C074-42A4-877C-6BB8-DD9E87D0E38F}"/>
              </a:ext>
            </a:extLst>
          </p:cNvPr>
          <p:cNvSpPr txBox="1"/>
          <p:nvPr/>
        </p:nvSpPr>
        <p:spPr>
          <a:xfrm>
            <a:off x="10046539" y="2329488"/>
            <a:ext cx="1101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BigInt</a:t>
            </a:r>
            <a:endParaRPr kumimoji="1" lang="en-US" altLang="ko-Kore-KR" sz="28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1091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FC91BD-6531-FF8A-BC95-FA7760DC527F}"/>
              </a:ext>
            </a:extLst>
          </p:cNvPr>
          <p:cNvSpPr txBox="1"/>
          <p:nvPr/>
        </p:nvSpPr>
        <p:spPr>
          <a:xfrm>
            <a:off x="0" y="0"/>
            <a:ext cx="18437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구분점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4B30BE-BD92-5DC5-AFD6-148C1002EC30}"/>
              </a:ext>
            </a:extLst>
          </p:cNvPr>
          <p:cNvSpPr txBox="1"/>
          <p:nvPr/>
        </p:nvSpPr>
        <p:spPr>
          <a:xfrm>
            <a:off x="4919271" y="1711377"/>
            <a:ext cx="1904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불변성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E7C885-070F-45B9-E131-D372902CF22F}"/>
              </a:ext>
            </a:extLst>
          </p:cNvPr>
          <p:cNvSpPr txBox="1"/>
          <p:nvPr/>
        </p:nvSpPr>
        <p:spPr>
          <a:xfrm>
            <a:off x="2972388" y="3429000"/>
            <a:ext cx="62472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메서드를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가지지 않는다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1588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0A684C-4448-7302-569D-A227736A4178}"/>
              </a:ext>
            </a:extLst>
          </p:cNvPr>
          <p:cNvSpPr txBox="1"/>
          <p:nvPr/>
        </p:nvSpPr>
        <p:spPr>
          <a:xfrm>
            <a:off x="0" y="0"/>
            <a:ext cx="43059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예시로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알아보기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52BF37-9E5A-DEF1-0FA0-EB3995E5D22F}"/>
              </a:ext>
            </a:extLst>
          </p:cNvPr>
          <p:cNvSpPr txBox="1"/>
          <p:nvPr/>
        </p:nvSpPr>
        <p:spPr>
          <a:xfrm>
            <a:off x="134910" y="1357647"/>
            <a:ext cx="119021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은 메서드를 가질 수 있지 않은가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36530-7620-E4ED-70AB-9CBEC7BF3465}"/>
              </a:ext>
            </a:extLst>
          </p:cNvPr>
          <p:cNvSpPr txBox="1"/>
          <p:nvPr/>
        </p:nvSpPr>
        <p:spPr>
          <a:xfrm>
            <a:off x="5380220" y="2243741"/>
            <a:ext cx="50529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'</a:t>
            </a:r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primitive'.</a:t>
            </a:r>
            <a:r>
              <a:rPr lang="en" altLang="ko-Kore-KR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charAt</a:t>
            </a:r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(3)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같이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…</a:t>
            </a:r>
            <a:endParaRPr lang="ko-KR" altLang="en-US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BF56C-ACA4-AB0F-DBD2-1D24744735C0}"/>
              </a:ext>
            </a:extLst>
          </p:cNvPr>
          <p:cNvSpPr txBox="1"/>
          <p:nvPr/>
        </p:nvSpPr>
        <p:spPr>
          <a:xfrm>
            <a:off x="3825615" y="3592140"/>
            <a:ext cx="454077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600" dirty="0">
                <a:latin typeface="BM JUA OTF" panose="02020603020101020101" pitchFamily="18" charset="-127"/>
                <a:ea typeface="BM JUA OTF" panose="02020603020101020101" pitchFamily="18" charset="-127"/>
              </a:rPr>
              <a:t>NO!!</a:t>
            </a:r>
            <a:endParaRPr lang="ko-KR" altLang="en-US" sz="166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369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0A684C-4448-7302-569D-A227736A4178}"/>
              </a:ext>
            </a:extLst>
          </p:cNvPr>
          <p:cNvSpPr txBox="1"/>
          <p:nvPr/>
        </p:nvSpPr>
        <p:spPr>
          <a:xfrm>
            <a:off x="0" y="0"/>
            <a:ext cx="43059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예시로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알아보기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52BF37-9E5A-DEF1-0FA0-EB3995E5D22F}"/>
              </a:ext>
            </a:extLst>
          </p:cNvPr>
          <p:cNvSpPr txBox="1"/>
          <p:nvPr/>
        </p:nvSpPr>
        <p:spPr>
          <a:xfrm>
            <a:off x="4305987" y="169277"/>
            <a:ext cx="119021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은 메서드를 가질 수 있지 않은가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BF6A2F-6C00-8EC9-9111-AA3F921AB135}"/>
              </a:ext>
            </a:extLst>
          </p:cNvPr>
          <p:cNvSpPr txBox="1"/>
          <p:nvPr/>
        </p:nvSpPr>
        <p:spPr>
          <a:xfrm>
            <a:off x="0" y="1266869"/>
            <a:ext cx="826707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BM JUA OTF" panose="02020603020101020101" pitchFamily="18" charset="-127"/>
                <a:ea typeface="BM JUA OTF" panose="02020603020101020101" pitchFamily="18" charset="-127"/>
              </a:rPr>
              <a:t>자바스크립트 특징 살펴보기</a:t>
            </a:r>
            <a:endParaRPr lang="en-US" altLang="ko-KR" sz="36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endParaRPr lang="en-US" altLang="ko-KR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-US" altLang="ko-KR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1.</a:t>
            </a:r>
            <a:r>
              <a:rPr lang="ko-KR" altLang="en-US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메서드를 가지는 </a:t>
            </a:r>
            <a:r>
              <a:rPr lang="en" altLang="ko-Kore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 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객체 타입이 따로 정의</a:t>
            </a:r>
            <a:endParaRPr lang="en-US" altLang="ko-KR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endParaRPr lang="en-US" altLang="ko-KR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-US" altLang="ko-KR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2.</a:t>
            </a:r>
            <a:r>
              <a:rPr lang="ko-KR" altLang="en-US" sz="24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기본형과 객체 타입을 서로 자유롭게 변환</a:t>
            </a:r>
            <a:endParaRPr lang="en-US" altLang="ko-KR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974361" y="4811925"/>
            <a:ext cx="100321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그럼 </a:t>
            </a:r>
            <a:r>
              <a:rPr lang="en" altLang="ko-Kore-KR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charAt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과 같은 메서드를 사용했을 때 </a:t>
            </a:r>
            <a:r>
              <a:rPr lang="ko-KR" alt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무슨 일이 일어날까</a:t>
            </a:r>
            <a:r>
              <a:rPr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lang="ko-KR" altLang="en-US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5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0" y="0"/>
            <a:ext cx="10032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40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charAt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과 같은 메서드를 사용했을 때 일어나는 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09D3CF-C828-5F3F-F1AF-3F1BCF6230E4}"/>
              </a:ext>
            </a:extLst>
          </p:cNvPr>
          <p:cNvSpPr txBox="1"/>
          <p:nvPr/>
        </p:nvSpPr>
        <p:spPr>
          <a:xfrm>
            <a:off x="1202961" y="1906461"/>
            <a:ext cx="73114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자바스크립트가 기본형을 </a:t>
            </a:r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객체로 </a:t>
            </a:r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래핑</a:t>
            </a:r>
            <a:endParaRPr lang="ko-KR" altLang="en-US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DD690-4950-A197-239C-EDC0D35FCAB4}"/>
              </a:ext>
            </a:extLst>
          </p:cNvPr>
          <p:cNvSpPr txBox="1"/>
          <p:nvPr/>
        </p:nvSpPr>
        <p:spPr>
          <a:xfrm>
            <a:off x="6749321" y="3429000"/>
            <a:ext cx="73114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그 후 메서드를 호출한다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9C83AC-4005-13B5-5093-F01FD4B9FFB3}"/>
              </a:ext>
            </a:extLst>
          </p:cNvPr>
          <p:cNvSpPr txBox="1"/>
          <p:nvPr/>
        </p:nvSpPr>
        <p:spPr>
          <a:xfrm>
            <a:off x="2587708" y="4990054"/>
            <a:ext cx="73114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마지막으로 </a:t>
            </a:r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래핑한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객체를 버린다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4448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0" y="0"/>
            <a:ext cx="10032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40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charAt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과 같은 메서드를 사용했을 때 일어나는 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E2E6C-346B-EA32-23A5-C0ADFE5DC0F8}"/>
              </a:ext>
            </a:extLst>
          </p:cNvPr>
          <p:cNvSpPr txBox="1"/>
          <p:nvPr/>
        </p:nvSpPr>
        <p:spPr>
          <a:xfrm>
            <a:off x="0" y="1679298"/>
            <a:ext cx="95787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똑같이 다른 기본형에도 각각에 맞는 객체 래퍼 타입이 존재</a:t>
            </a:r>
            <a:endParaRPr lang="en-US" altLang="ko-KR" sz="28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endParaRPr lang="en-US" altLang="ko-Kore-KR" sz="28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-US" altLang="ko-Kore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EX) </a:t>
            </a:r>
            <a:r>
              <a:rPr lang="en" altLang="ko-Kore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number</a:t>
            </a:r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는 </a:t>
            </a:r>
            <a:r>
              <a:rPr lang="en" altLang="ko-Kore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Number, </a:t>
            </a:r>
            <a:r>
              <a:rPr lang="en" altLang="ko-Kore-KR" sz="28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boolean</a:t>
            </a:r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은 </a:t>
            </a:r>
            <a:r>
              <a:rPr lang="en" altLang="ko-Kore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Boolean </a:t>
            </a:r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등등</a:t>
            </a:r>
            <a:endParaRPr lang="en-US" altLang="ko-KR" sz="28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B5878B-7EA5-A0B0-8D42-A5C7150C1BBC}"/>
              </a:ext>
            </a:extLst>
          </p:cNvPr>
          <p:cNvSpPr txBox="1"/>
          <p:nvPr/>
        </p:nvSpPr>
        <p:spPr>
          <a:xfrm>
            <a:off x="836951" y="4941014"/>
            <a:ext cx="105180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 덕분에 기본형 값에 메서드를 사용할 수 있게 된 것</a:t>
            </a:r>
          </a:p>
        </p:txBody>
      </p:sp>
    </p:spTree>
    <p:extLst>
      <p:ext uri="{BB962C8B-B14F-4D97-AF65-F5344CB8AC3E}">
        <p14:creationId xmlns:p14="http://schemas.microsoft.com/office/powerpoint/2010/main" val="2472046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C66D70-2345-4BE5-4175-ECB06A28E2FB}"/>
              </a:ext>
            </a:extLst>
          </p:cNvPr>
          <p:cNvSpPr txBox="1"/>
          <p:nvPr/>
        </p:nvSpPr>
        <p:spPr>
          <a:xfrm>
            <a:off x="0" y="1664627"/>
            <a:ext cx="802174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래퍼 객체를 다음과 같이 표기해서 사용할 수 있다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b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</a:br>
            <a:endParaRPr lang="ko-KR" altLang="en-US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const </a:t>
            </a:r>
            <a:r>
              <a:rPr lang="en" altLang="ko-Kore-KR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s:String</a:t>
            </a:r>
            <a:r>
              <a:rPr lang="en" altLang="ko-Kore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= "primitive";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9751C-F092-FA47-7CD8-54F48E9D0E8D}"/>
              </a:ext>
            </a:extLst>
          </p:cNvPr>
          <p:cNvSpPr txBox="1"/>
          <p:nvPr/>
        </p:nvSpPr>
        <p:spPr>
          <a:xfrm>
            <a:off x="0" y="0"/>
            <a:ext cx="8021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오해받을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코드를 작성하지 말자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C76978-F6FC-A220-D8EC-B281A78D725D}"/>
              </a:ext>
            </a:extLst>
          </p:cNvPr>
          <p:cNvSpPr txBox="1"/>
          <p:nvPr/>
        </p:nvSpPr>
        <p:spPr>
          <a:xfrm>
            <a:off x="362262" y="3975584"/>
            <a:ext cx="1146747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다음과 같이 기본형 타입을 객체 래퍼에 할당하는 구문은 오해를 불러올 수 있다</a:t>
            </a:r>
            <a:r>
              <a:rPr lang="en-US" altLang="ko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lang="en-US" altLang="ko-KR" sz="28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algn="r"/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정말 굳이</a:t>
            </a:r>
            <a:r>
              <a:rPr lang="en-US" altLang="ko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…?</a:t>
            </a:r>
          </a:p>
          <a:p>
            <a:endParaRPr lang="en-US" altLang="ko-KR" sz="28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algn="ctr"/>
            <a:r>
              <a:rPr lang="ko-KR" altLang="en-US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런타임의 값은 객체가 아니고 기본형이기 때문에 굳이 객체 래퍼를</a:t>
            </a:r>
            <a:r>
              <a:rPr lang="en-US" altLang="ko-KR" sz="28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3043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256</Words>
  <Application>Microsoft Macintosh PowerPoint</Application>
  <PresentationFormat>와이드스크린</PresentationFormat>
  <Paragraphs>48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BM JUA OTF</vt:lpstr>
      <vt:lpstr>Arial</vt:lpstr>
      <vt:lpstr>Calibri</vt:lpstr>
      <vt:lpstr>Calibri Light</vt:lpstr>
      <vt:lpstr>Office 테마 2013 - 2022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민재</dc:creator>
  <cp:lastModifiedBy>김 민재</cp:lastModifiedBy>
  <cp:revision>4</cp:revision>
  <dcterms:created xsi:type="dcterms:W3CDTF">2023-01-04T07:34:03Z</dcterms:created>
  <dcterms:modified xsi:type="dcterms:W3CDTF">2023-01-19T18:38:21Z</dcterms:modified>
</cp:coreProperties>
</file>

<file path=docProps/thumbnail.jpeg>
</file>